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307" r:id="rId3"/>
    <p:sldId id="296" r:id="rId4"/>
    <p:sldId id="297" r:id="rId5"/>
    <p:sldId id="308" r:id="rId6"/>
    <p:sldId id="305" r:id="rId7"/>
    <p:sldId id="299" r:id="rId8"/>
    <p:sldId id="309" r:id="rId9"/>
    <p:sldId id="303" r:id="rId10"/>
    <p:sldId id="300" r:id="rId11"/>
    <p:sldId id="304" r:id="rId12"/>
    <p:sldId id="301" r:id="rId13"/>
    <p:sldId id="310" r:id="rId14"/>
    <p:sldId id="311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66FF99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4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8DF7D-62A9-41D8-9A83-F9F88AB18476}" type="datetimeFigureOut">
              <a:rPr lang="en-US" smtClean="0"/>
              <a:t>2024-02-03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8321B-CF3F-4CED-8C92-235ADDDFE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9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16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2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 rot="21437219">
            <a:off x="603111" y="1195377"/>
            <a:ext cx="8162295" cy="34311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67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 rot="21437219">
            <a:off x="603111" y="1195377"/>
            <a:ext cx="8162295" cy="3431105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/>
            </a:lvl1pPr>
            <a:lvl2pPr marL="690563" indent="-233363">
              <a:buFont typeface="Arial" pitchFamily="34" charset="0"/>
              <a:buChar char="•"/>
              <a:defRPr/>
            </a:lvl2pPr>
            <a:lvl3pPr marL="1147763" indent="-233363">
              <a:buFont typeface="Arial" pitchFamily="34" charset="0"/>
              <a:buChar char="•"/>
              <a:defRPr/>
            </a:lvl3pPr>
            <a:lvl4pPr marL="1604963" indent="-233363">
              <a:buFont typeface="Arial" pitchFamily="34" charset="0"/>
              <a:buChar char="•"/>
              <a:defRPr/>
            </a:lvl4pPr>
            <a:lvl5pPr marL="1604963" indent="-233363"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764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7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9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7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5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39907">
            <a:off x="300325" y="207527"/>
            <a:ext cx="3165273" cy="871538"/>
          </a:xfr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429636"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21434444">
            <a:off x="457201" y="1076326"/>
            <a:ext cx="3008313" cy="351829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0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21440121"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438184">
            <a:off x="605652" y="1197530"/>
            <a:ext cx="8081065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5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Bradley Hand ITC" pitchFamily="66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bg1"/>
          </a:solidFill>
          <a:latin typeface="Bradley Hand ITC" pitchFamily="66" charset="0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bg1"/>
          </a:solidFill>
          <a:latin typeface="Bradley Hand ITC" pitchFamily="66" charset="0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bg1"/>
          </a:solidFill>
          <a:latin typeface="Bradley Hand ITC" pitchFamily="66" charset="0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bg1"/>
          </a:solidFill>
          <a:latin typeface="Bradley Hand ITC" pitchFamily="66" charset="0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bg1"/>
          </a:solidFill>
          <a:latin typeface="Bradley Hand ITC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wav"/><Relationship Id="rId7" Type="http://schemas.openxmlformats.org/officeDocument/2006/relationships/slideLayout" Target="../slideLayouts/slideLayout1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5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../media/media2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wav"/><Relationship Id="rId7" Type="http://schemas.openxmlformats.org/officeDocument/2006/relationships/slideLayout" Target="../slideLayouts/slideLayout1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5.wav"/><Relationship Id="rId11" Type="http://schemas.openxmlformats.org/officeDocument/2006/relationships/image" Target="../media/image15.png"/><Relationship Id="rId5" Type="http://schemas.microsoft.com/office/2007/relationships/media" Target="../media/media5.wav"/><Relationship Id="rId10" Type="http://schemas.openxmlformats.org/officeDocument/2006/relationships/image" Target="../media/image11.png"/><Relationship Id="rId4" Type="http://schemas.openxmlformats.org/officeDocument/2006/relationships/audio" Target="../media/media4.wav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4350"/>
            <a:ext cx="750094" cy="557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3432"/>
            <a:ext cx="1471613" cy="878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5" y="209550"/>
            <a:ext cx="7315199" cy="38956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21391265">
            <a:off x="1282890" y="1007856"/>
            <a:ext cx="6578218" cy="2299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prstClr val="white"/>
                </a:solidFill>
              </a:rPr>
              <a:t>Tweaking Phase Response with FIR Filters</a:t>
            </a:r>
          </a:p>
          <a:p>
            <a:r>
              <a:rPr lang="en-US" sz="2400" dirty="0">
                <a:solidFill>
                  <a:prstClr val="white"/>
                </a:solidFill>
              </a:rPr>
              <a:t>Hadi Sumoro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6863">
            <a:off x="6661891" y="4238194"/>
            <a:ext cx="1916218" cy="45542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584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0B2539B-2A15-4763-986E-5BCF6587E63B}"/>
              </a:ext>
            </a:extLst>
          </p:cNvPr>
          <p:cNvSpPr txBox="1">
            <a:spLocks/>
          </p:cNvSpPr>
          <p:nvPr/>
        </p:nvSpPr>
        <p:spPr>
          <a:xfrm>
            <a:off x="-3542" y="0"/>
            <a:ext cx="1527542" cy="209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Loudspeaker Correction</a:t>
            </a:r>
          </a:p>
        </p:txBody>
      </p:sp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602AE218-B90C-4C36-92ED-E60F744DA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7602" cy="167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8B807F-6B36-4532-8F0F-C3D8C3E13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42" y="1712745"/>
            <a:ext cx="7777602" cy="1697765"/>
          </a:xfrm>
          <a:prstGeom prst="rect">
            <a:avLst/>
          </a:prstGeom>
        </p:spPr>
      </p:pic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FE66A6E-EF71-4952-AF4D-D5B1F72B4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2" y="3445735"/>
            <a:ext cx="7777602" cy="1697765"/>
          </a:xfrm>
          <a:prstGeom prst="rect">
            <a:avLst/>
          </a:prstGeom>
        </p:spPr>
      </p:pic>
      <p:pic>
        <p:nvPicPr>
          <p:cNvPr id="2" name="Original">
            <a:hlinkClick r:id="" action="ppaction://media"/>
            <a:extLst>
              <a:ext uri="{FF2B5EF4-FFF2-40B4-BE49-F238E27FC236}">
                <a16:creationId xmlns:a16="http://schemas.microsoft.com/office/drawing/2014/main" id="{56D59266-CE1E-8E17-075E-AC96D5018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9600" y="533961"/>
            <a:ext cx="609600" cy="609600"/>
          </a:xfrm>
          <a:prstGeom prst="rect">
            <a:avLst/>
          </a:prstGeom>
        </p:spPr>
      </p:pic>
      <p:pic>
        <p:nvPicPr>
          <p:cNvPr id="8" name="Flat Mag and Phs">
            <a:hlinkClick r:id="" action="ppaction://media"/>
            <a:extLst>
              <a:ext uri="{FF2B5EF4-FFF2-40B4-BE49-F238E27FC236}">
                <a16:creationId xmlns:a16="http://schemas.microsoft.com/office/drawing/2014/main" id="{A230CDB0-09BA-9FC2-3A1E-FFCDBE713A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9600" y="2266950"/>
            <a:ext cx="609600" cy="609600"/>
          </a:xfrm>
          <a:prstGeom prst="rect">
            <a:avLst/>
          </a:prstGeom>
        </p:spPr>
      </p:pic>
      <p:pic>
        <p:nvPicPr>
          <p:cNvPr id="11" name="Flat Mag with Linear Phase Filter">
            <a:hlinkClick r:id="" action="ppaction://media"/>
            <a:extLst>
              <a:ext uri="{FF2B5EF4-FFF2-40B4-BE49-F238E27FC236}">
                <a16:creationId xmlns:a16="http://schemas.microsoft.com/office/drawing/2014/main" id="{97C5345D-4C64-7C20-CCAC-8733880E64C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9600" y="397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7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0B2539B-2A15-4763-986E-5BCF6587E63B}"/>
              </a:ext>
            </a:extLst>
          </p:cNvPr>
          <p:cNvSpPr txBox="1">
            <a:spLocks/>
          </p:cNvSpPr>
          <p:nvPr/>
        </p:nvSpPr>
        <p:spPr>
          <a:xfrm>
            <a:off x="-3542" y="0"/>
            <a:ext cx="1527542" cy="209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Loudspeaker Correction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A6525D0-D73A-45CB-9E5F-38A303E95E7E}"/>
              </a:ext>
            </a:extLst>
          </p:cNvPr>
          <p:cNvSpPr txBox="1">
            <a:spLocks/>
          </p:cNvSpPr>
          <p:nvPr/>
        </p:nvSpPr>
        <p:spPr>
          <a:xfrm>
            <a:off x="1066800" y="209550"/>
            <a:ext cx="7010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Listening 2</a:t>
            </a:r>
          </a:p>
          <a:p>
            <a:pPr algn="ctr"/>
            <a:r>
              <a:rPr lang="en-US" dirty="0"/>
              <a:t>(Same magnitude, different phase response)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Original Response </a:t>
            </a:r>
          </a:p>
          <a:p>
            <a:pPr algn="ctr"/>
            <a:r>
              <a:rPr lang="en-US" b="0" dirty="0"/>
              <a:t>(Passive Crossover 2</a:t>
            </a:r>
            <a:r>
              <a:rPr lang="en-US" b="0" baseline="30000" dirty="0"/>
              <a:t>nd</a:t>
            </a:r>
            <a:r>
              <a:rPr lang="en-US" b="0" dirty="0"/>
              <a:t> order)</a:t>
            </a:r>
          </a:p>
          <a:p>
            <a:pPr algn="ctr"/>
            <a:r>
              <a:rPr lang="en-US" dirty="0"/>
              <a:t>vs</a:t>
            </a:r>
          </a:p>
          <a:p>
            <a:pPr algn="ctr"/>
            <a:r>
              <a:rPr lang="en-US" b="0" dirty="0"/>
              <a:t>Bi-amp</a:t>
            </a:r>
          </a:p>
          <a:p>
            <a:pPr algn="ctr"/>
            <a:r>
              <a:rPr lang="en-US" b="0" dirty="0"/>
              <a:t>(6</a:t>
            </a:r>
            <a:r>
              <a:rPr lang="en-US" b="0" baseline="30000" dirty="0"/>
              <a:t>th</a:t>
            </a:r>
            <a:r>
              <a:rPr lang="en-US" b="0" dirty="0"/>
              <a:t> order active min phase crossover at same </a:t>
            </a:r>
            <a:r>
              <a:rPr lang="en-US" b="0" dirty="0" err="1"/>
              <a:t>freq</a:t>
            </a:r>
            <a:r>
              <a:rPr lang="en-US" b="0" dirty="0"/>
              <a:t> point, no change on the magnitude)</a:t>
            </a:r>
          </a:p>
          <a:p>
            <a:pPr algn="ctr"/>
            <a:r>
              <a:rPr lang="en-US" dirty="0"/>
              <a:t>Vs</a:t>
            </a:r>
          </a:p>
          <a:p>
            <a:pPr algn="ctr"/>
            <a:r>
              <a:rPr lang="en-US" b="0" dirty="0"/>
              <a:t>Original Response + FIR</a:t>
            </a:r>
          </a:p>
          <a:p>
            <a:pPr algn="ctr"/>
            <a:r>
              <a:rPr lang="en-US" b="0" dirty="0"/>
              <a:t>(No change on the magnitude, flat phase)</a:t>
            </a:r>
          </a:p>
        </p:txBody>
      </p:sp>
    </p:spTree>
    <p:extLst>
      <p:ext uri="{BB962C8B-B14F-4D97-AF65-F5344CB8AC3E}">
        <p14:creationId xmlns:p14="http://schemas.microsoft.com/office/powerpoint/2010/main" val="4122485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0B2539B-2A15-4763-986E-5BCF6587E63B}"/>
              </a:ext>
            </a:extLst>
          </p:cNvPr>
          <p:cNvSpPr txBox="1">
            <a:spLocks/>
          </p:cNvSpPr>
          <p:nvPr/>
        </p:nvSpPr>
        <p:spPr>
          <a:xfrm>
            <a:off x="-3542" y="0"/>
            <a:ext cx="1527542" cy="209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Loudspeaker Correction</a:t>
            </a:r>
          </a:p>
        </p:txBody>
      </p:sp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602AE218-B90C-4C36-92ED-E60F744DA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7602" cy="167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8B807F-6B36-4532-8F0F-C3D8C3E13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41" y="1712745"/>
            <a:ext cx="7777599" cy="1697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E66A6E-EF71-4952-AF4D-D5B1F72B4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41" y="3445735"/>
            <a:ext cx="7777599" cy="1697765"/>
          </a:xfrm>
          <a:prstGeom prst="rect">
            <a:avLst/>
          </a:prstGeom>
        </p:spPr>
      </p:pic>
      <p:pic>
        <p:nvPicPr>
          <p:cNvPr id="4" name="Original">
            <a:hlinkClick r:id="" action="ppaction://media"/>
            <a:extLst>
              <a:ext uri="{FF2B5EF4-FFF2-40B4-BE49-F238E27FC236}">
                <a16:creationId xmlns:a16="http://schemas.microsoft.com/office/drawing/2014/main" id="{00E14E11-D914-7254-048A-8E9577458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9600" y="533961"/>
            <a:ext cx="609600" cy="609600"/>
          </a:xfrm>
          <a:prstGeom prst="rect">
            <a:avLst/>
          </a:prstGeom>
        </p:spPr>
      </p:pic>
      <p:pic>
        <p:nvPicPr>
          <p:cNvPr id="5" name="Original with 4thorderAP">
            <a:hlinkClick r:id="" action="ppaction://media"/>
            <a:extLst>
              <a:ext uri="{FF2B5EF4-FFF2-40B4-BE49-F238E27FC236}">
                <a16:creationId xmlns:a16="http://schemas.microsoft.com/office/drawing/2014/main" id="{DBAEDF99-61E2-BAA0-BAA1-DF4DC3C4A3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9600" y="2266950"/>
            <a:ext cx="609600" cy="609600"/>
          </a:xfrm>
          <a:prstGeom prst="rect">
            <a:avLst/>
          </a:prstGeom>
        </p:spPr>
      </p:pic>
      <p:pic>
        <p:nvPicPr>
          <p:cNvPr id="11" name="Flat Phase">
            <a:hlinkClick r:id="" action="ppaction://media"/>
            <a:extLst>
              <a:ext uri="{FF2B5EF4-FFF2-40B4-BE49-F238E27FC236}">
                <a16:creationId xmlns:a16="http://schemas.microsoft.com/office/drawing/2014/main" id="{1B7A0995-2E5E-7CCF-1EAB-EAEADFE8D7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9600" y="3980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C8F54D7-A67F-4031-9970-B18764A7BEA6}"/>
              </a:ext>
            </a:extLst>
          </p:cNvPr>
          <p:cNvSpPr txBox="1">
            <a:spLocks/>
          </p:cNvSpPr>
          <p:nvPr/>
        </p:nvSpPr>
        <p:spPr>
          <a:xfrm>
            <a:off x="228600" y="285750"/>
            <a:ext cx="61722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F.A.Q: If less phase drop or flat phase is preferred, when do you use higher order (&gt; 4</a:t>
            </a:r>
            <a:r>
              <a:rPr lang="en-US" sz="1600" baseline="30000" dirty="0"/>
              <a:t>th</a:t>
            </a:r>
            <a:r>
              <a:rPr lang="en-US" sz="1600" dirty="0"/>
              <a:t> order) crossover?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We do not suggest that flatter phase is preferred or better sounding.</a:t>
            </a:r>
          </a:p>
          <a:p>
            <a:endParaRPr lang="en-US" sz="1600" dirty="0"/>
          </a:p>
          <a:p>
            <a:r>
              <a:rPr lang="en-US" sz="1600" dirty="0"/>
              <a:t>In engineering, there is no free lunch. There are always pros/cons to a method. Low order (&lt; 4</a:t>
            </a:r>
            <a:r>
              <a:rPr lang="en-US" sz="1600" baseline="30000" dirty="0"/>
              <a:t>th</a:t>
            </a:r>
            <a:r>
              <a:rPr lang="en-US" sz="1600" dirty="0"/>
              <a:t> order) crossover can reduce the phase drop and reduce the processing delay of an FIR filter to further flatten the response. High order (&gt;= 4</a:t>
            </a:r>
            <a:r>
              <a:rPr lang="en-US" sz="1600" baseline="30000" dirty="0"/>
              <a:t>th</a:t>
            </a:r>
            <a:r>
              <a:rPr lang="en-US" sz="1600" dirty="0"/>
              <a:t> order) crossover can result in lower distortion, higher output capability and cleaner sound. Certainly, we do not want low order crossover breaking the transducer in a long-term high-power use, do we?</a:t>
            </a:r>
          </a:p>
          <a:p>
            <a:endParaRPr lang="en-US" sz="1600" dirty="0"/>
          </a:p>
          <a:p>
            <a:r>
              <a:rPr lang="en-US" sz="1600" dirty="0"/>
              <a:t>What’s the application of the loudspeaker?</a:t>
            </a:r>
          </a:p>
          <a:p>
            <a:r>
              <a:rPr lang="en-US" sz="1600" dirty="0"/>
              <a:t>What’s the goal of the filter?</a:t>
            </a:r>
          </a:p>
          <a:p>
            <a:r>
              <a:rPr lang="en-US" sz="1600" dirty="0"/>
              <a:t>Is the change (phase resp change) meaningful to the project’s objectives?</a:t>
            </a:r>
          </a:p>
          <a:p>
            <a:endParaRPr lang="en-US" sz="1600" dirty="0"/>
          </a:p>
          <a:p>
            <a:r>
              <a:rPr lang="en-US" sz="1600" dirty="0"/>
              <a:t>We can reduce our appetite of having flat line to the eyes, because the ears don’t ‘see’ that. It’s better to focus on the bigger picture first.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03410-5DF2-49D1-A1A0-A8938BE55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6863">
            <a:off x="6661891" y="4238194"/>
            <a:ext cx="1916218" cy="45542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5742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C8F54D7-A67F-4031-9970-B18764A7BEA6}"/>
              </a:ext>
            </a:extLst>
          </p:cNvPr>
          <p:cNvSpPr txBox="1">
            <a:spLocks/>
          </p:cNvSpPr>
          <p:nvPr/>
        </p:nvSpPr>
        <p:spPr>
          <a:xfrm>
            <a:off x="1066800" y="1123950"/>
            <a:ext cx="70104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dirty="0"/>
              <a:t>THANK YOU!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Contact info: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Hadi Sumoro</a:t>
            </a:r>
          </a:p>
          <a:p>
            <a:pPr algn="ctr"/>
            <a:r>
              <a:rPr lang="en-US" sz="4000" dirty="0"/>
              <a:t>HX Audio Lab</a:t>
            </a:r>
          </a:p>
          <a:p>
            <a:pPr algn="ctr"/>
            <a:r>
              <a:rPr lang="en-US" sz="4000" dirty="0"/>
              <a:t>www.HXAudioLab.com</a:t>
            </a:r>
          </a:p>
          <a:p>
            <a:pPr algn="ctr"/>
            <a:r>
              <a:rPr lang="en-US" sz="3600" dirty="0"/>
              <a:t>Song for auralization: A Thousand Roads, composed by Ulf Anneken</a:t>
            </a:r>
          </a:p>
        </p:txBody>
      </p:sp>
    </p:spTree>
    <p:extLst>
      <p:ext uri="{BB962C8B-B14F-4D97-AF65-F5344CB8AC3E}">
        <p14:creationId xmlns:p14="http://schemas.microsoft.com/office/powerpoint/2010/main" val="148650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938">
            <a:off x="692554" y="92064"/>
            <a:ext cx="7437657" cy="48749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21391265">
            <a:off x="1578171" y="1147586"/>
            <a:ext cx="5861636" cy="1963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white"/>
                </a:solidFill>
              </a:rPr>
              <a:t>This article is a subset of a webinar about Loudspeaker Optimization using FIR filters.</a:t>
            </a:r>
          </a:p>
          <a:p>
            <a:r>
              <a:rPr lang="en-US" sz="2400" dirty="0">
                <a:solidFill>
                  <a:prstClr val="white"/>
                </a:solidFill>
              </a:rPr>
              <a:t>Originally presented in March 2021.</a:t>
            </a:r>
          </a:p>
        </p:txBody>
      </p:sp>
    </p:spTree>
    <p:extLst>
      <p:ext uri="{BB962C8B-B14F-4D97-AF65-F5344CB8AC3E}">
        <p14:creationId xmlns:p14="http://schemas.microsoft.com/office/powerpoint/2010/main" val="76985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938">
            <a:off x="692554" y="92064"/>
            <a:ext cx="7437657" cy="48749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21391265">
            <a:off x="1279990" y="852931"/>
            <a:ext cx="6170120" cy="1111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B050"/>
                </a:solidFill>
              </a:rPr>
              <a:t>FIR filter, advantage:</a:t>
            </a:r>
          </a:p>
          <a:p>
            <a:r>
              <a:rPr lang="en-US" sz="2400" dirty="0">
                <a:solidFill>
                  <a:srgbClr val="00B050"/>
                </a:solidFill>
              </a:rPr>
              <a:t>Create mag and/or </a:t>
            </a:r>
            <a:r>
              <a:rPr lang="en-US" sz="2400" dirty="0" err="1">
                <a:solidFill>
                  <a:srgbClr val="00B050"/>
                </a:solidFill>
              </a:rPr>
              <a:t>phs</a:t>
            </a:r>
            <a:r>
              <a:rPr lang="en-US" sz="2400" dirty="0">
                <a:solidFill>
                  <a:srgbClr val="00B050"/>
                </a:solidFill>
              </a:rPr>
              <a:t> correction independently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2634D3-D923-40EB-9FCB-870C3743E129}"/>
              </a:ext>
            </a:extLst>
          </p:cNvPr>
          <p:cNvSpPr txBox="1">
            <a:spLocks/>
          </p:cNvSpPr>
          <p:nvPr/>
        </p:nvSpPr>
        <p:spPr>
          <a:xfrm rot="21391265">
            <a:off x="1339321" y="1999599"/>
            <a:ext cx="6170120" cy="1345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</a:rPr>
              <a:t>FIR filter, limitations: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May introduce processing delay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Not effective for low frequency</a:t>
            </a:r>
          </a:p>
        </p:txBody>
      </p:sp>
    </p:spTree>
    <p:extLst>
      <p:ext uri="{BB962C8B-B14F-4D97-AF65-F5344CB8AC3E}">
        <p14:creationId xmlns:p14="http://schemas.microsoft.com/office/powerpoint/2010/main" val="1225266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A5DF18E-007C-448A-831F-51C498AC112D}"/>
              </a:ext>
            </a:extLst>
          </p:cNvPr>
          <p:cNvSpPr txBox="1">
            <a:spLocks/>
          </p:cNvSpPr>
          <p:nvPr/>
        </p:nvSpPr>
        <p:spPr>
          <a:xfrm>
            <a:off x="381000" y="438150"/>
            <a:ext cx="5181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Magnitude correction</a:t>
            </a:r>
          </a:p>
          <a:p>
            <a:pPr marL="342900" indent="-342900">
              <a:buFontTx/>
              <a:buChar char="-"/>
            </a:pPr>
            <a:r>
              <a:rPr lang="en-US" dirty="0"/>
              <a:t>Very straight-forward.</a:t>
            </a:r>
          </a:p>
          <a:p>
            <a:pPr marL="342900" indent="-342900">
              <a:buFontTx/>
              <a:buChar char="-"/>
            </a:pPr>
            <a:r>
              <a:rPr lang="en-US" dirty="0"/>
              <a:t>Easy to hear.</a:t>
            </a:r>
          </a:p>
          <a:p>
            <a:pPr marL="342900" indent="-342900">
              <a:buFontTx/>
              <a:buChar char="-"/>
            </a:pPr>
            <a:r>
              <a:rPr lang="en-US" dirty="0"/>
              <a:t>Meaningful correction.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97C0F33B-AF36-48EB-8B34-362AE10FEBC8}"/>
              </a:ext>
            </a:extLst>
          </p:cNvPr>
          <p:cNvSpPr txBox="1">
            <a:spLocks/>
          </p:cNvSpPr>
          <p:nvPr/>
        </p:nvSpPr>
        <p:spPr>
          <a:xfrm>
            <a:off x="4800600" y="2647950"/>
            <a:ext cx="43434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Phase correction</a:t>
            </a:r>
            <a:br>
              <a:rPr lang="en-US" dirty="0"/>
            </a:br>
            <a:r>
              <a:rPr lang="en-US" sz="1200" dirty="0"/>
              <a:t> 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Why FIR filter is popular.</a:t>
            </a:r>
          </a:p>
          <a:p>
            <a:pPr marL="342900" indent="-342900">
              <a:buFontTx/>
              <a:buChar char="-"/>
            </a:pPr>
            <a:r>
              <a:rPr lang="en-US" dirty="0"/>
              <a:t>Meaningful correction</a:t>
            </a:r>
            <a:r>
              <a:rPr lang="en-US" sz="3600" dirty="0"/>
              <a:t>?</a:t>
            </a:r>
          </a:p>
          <a:p>
            <a:pPr marL="342900" indent="-342900">
              <a:buFontTx/>
              <a:buChar char="-"/>
            </a:pPr>
            <a:r>
              <a:rPr lang="en-US" dirty="0"/>
              <a:t>Can you hear the correction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579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ound, grass&#10;&#10;Description automatically generated">
            <a:extLst>
              <a:ext uri="{FF2B5EF4-FFF2-40B4-BE49-F238E27FC236}">
                <a16:creationId xmlns:a16="http://schemas.microsoft.com/office/drawing/2014/main" id="{D9F89C0D-54EC-4678-8286-42124CBDF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62050"/>
            <a:ext cx="3759200" cy="281940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DDD4D2BC-1CB9-4E57-81A3-95EE1871798A}"/>
              </a:ext>
            </a:extLst>
          </p:cNvPr>
          <p:cNvSpPr txBox="1">
            <a:spLocks/>
          </p:cNvSpPr>
          <p:nvPr/>
        </p:nvSpPr>
        <p:spPr>
          <a:xfrm>
            <a:off x="4343400" y="1885950"/>
            <a:ext cx="4648200" cy="30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Loudspeaker in use: Community RS </a:t>
            </a:r>
            <a:r>
              <a:rPr lang="en-US" sz="1800" dirty="0" err="1"/>
              <a:t>jr</a:t>
            </a:r>
            <a:endParaRPr lang="en-US" sz="1800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0FF49450-3E39-46B1-BD77-CE99A91981FA}"/>
              </a:ext>
            </a:extLst>
          </p:cNvPr>
          <p:cNvSpPr txBox="1">
            <a:spLocks/>
          </p:cNvSpPr>
          <p:nvPr/>
        </p:nvSpPr>
        <p:spPr>
          <a:xfrm>
            <a:off x="4345530" y="2271306"/>
            <a:ext cx="4265069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Measurement was conducted outdoor as shown in the left picture.</a:t>
            </a:r>
          </a:p>
          <a:p>
            <a:r>
              <a:rPr lang="en-US" sz="1600" dirty="0"/>
              <a:t>Mic location: 2m away, 1.6m above the ground,</a:t>
            </a:r>
          </a:p>
          <a:p>
            <a:r>
              <a:rPr lang="en-US" sz="1600" dirty="0"/>
              <a:t>on-axis to the tweeter.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39068E9-2C9D-46AE-AF2B-AC347E0F0C4F}"/>
              </a:ext>
            </a:extLst>
          </p:cNvPr>
          <p:cNvSpPr txBox="1">
            <a:spLocks/>
          </p:cNvSpPr>
          <p:nvPr/>
        </p:nvSpPr>
        <p:spPr>
          <a:xfrm>
            <a:off x="1219200" y="4698889"/>
            <a:ext cx="6705600" cy="487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Tech Info: Dual FFT using EASERA, Window length is approx. 7ms, FIR filter is created using Filter Hose. Convolution is created using </a:t>
            </a:r>
            <a:r>
              <a:rPr lang="en-US" sz="1200" dirty="0" err="1"/>
              <a:t>GratisVolver</a:t>
            </a:r>
            <a:r>
              <a:rPr lang="en-US" sz="1200" dirty="0"/>
              <a:t>. Wave Editor: </a:t>
            </a:r>
            <a:r>
              <a:rPr lang="en-US" sz="1200" dirty="0" err="1"/>
              <a:t>Nuendo</a:t>
            </a:r>
            <a:r>
              <a:rPr lang="en-US" sz="1200" dirty="0"/>
              <a:t> 11.</a:t>
            </a:r>
          </a:p>
        </p:txBody>
      </p:sp>
    </p:spTree>
    <p:extLst>
      <p:ext uri="{BB962C8B-B14F-4D97-AF65-F5344CB8AC3E}">
        <p14:creationId xmlns:p14="http://schemas.microsoft.com/office/powerpoint/2010/main" val="186303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A5DF18E-007C-448A-831F-51C498AC112D}"/>
              </a:ext>
            </a:extLst>
          </p:cNvPr>
          <p:cNvSpPr txBox="1">
            <a:spLocks/>
          </p:cNvSpPr>
          <p:nvPr/>
        </p:nvSpPr>
        <p:spPr>
          <a:xfrm>
            <a:off x="132644" y="438150"/>
            <a:ext cx="7010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change in the phase response: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735639FF-E27E-4784-B127-47905B5AE8CD}"/>
              </a:ext>
            </a:extLst>
          </p:cNvPr>
          <p:cNvSpPr txBox="1">
            <a:spLocks/>
          </p:cNvSpPr>
          <p:nvPr/>
        </p:nvSpPr>
        <p:spPr>
          <a:xfrm>
            <a:off x="132644" y="895350"/>
            <a:ext cx="7010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&gt; Change the waveform shape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3782CD6-9D26-482D-88F2-102897223472}"/>
              </a:ext>
            </a:extLst>
          </p:cNvPr>
          <p:cNvSpPr txBox="1">
            <a:spLocks/>
          </p:cNvSpPr>
          <p:nvPr/>
        </p:nvSpPr>
        <p:spPr>
          <a:xfrm>
            <a:off x="132644" y="135255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&gt; Impulsive sound gets tighter (hard to hear and subjective!)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78223C9-A30E-4C58-A637-BE15992384B2}"/>
              </a:ext>
            </a:extLst>
          </p:cNvPr>
          <p:cNvSpPr txBox="1">
            <a:spLocks/>
          </p:cNvSpPr>
          <p:nvPr/>
        </p:nvSpPr>
        <p:spPr>
          <a:xfrm>
            <a:off x="132644" y="180975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&gt; Stereo image gets better (hard to hear and subjective!)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FCA1178-95C6-44E2-A6E0-9F399FE40C9C}"/>
              </a:ext>
            </a:extLst>
          </p:cNvPr>
          <p:cNvSpPr txBox="1">
            <a:spLocks/>
          </p:cNvSpPr>
          <p:nvPr/>
        </p:nvSpPr>
        <p:spPr>
          <a:xfrm>
            <a:off x="132644" y="2266950"/>
            <a:ext cx="8991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&gt; Easier to hear with drastic phase change (</a:t>
            </a:r>
            <a:r>
              <a:rPr lang="en-US" dirty="0" err="1"/>
              <a:t>ie</a:t>
            </a:r>
            <a:r>
              <a:rPr lang="en-US" dirty="0"/>
              <a:t>. 6</a:t>
            </a:r>
            <a:r>
              <a:rPr lang="en-US" baseline="30000" dirty="0"/>
              <a:t>th</a:t>
            </a:r>
            <a:r>
              <a:rPr lang="en-US" dirty="0"/>
              <a:t> order to flat phase)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242A1E-B634-4B48-8D84-51BBE70F582B}"/>
              </a:ext>
            </a:extLst>
          </p:cNvPr>
          <p:cNvSpPr txBox="1">
            <a:spLocks/>
          </p:cNvSpPr>
          <p:nvPr/>
        </p:nvSpPr>
        <p:spPr>
          <a:xfrm>
            <a:off x="132644" y="2724150"/>
            <a:ext cx="7010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&gt; Does it matter?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E05AE30-31B5-4C67-B2FC-E1E6698C6053}"/>
              </a:ext>
            </a:extLst>
          </p:cNvPr>
          <p:cNvSpPr txBox="1">
            <a:spLocks/>
          </p:cNvSpPr>
          <p:nvPr/>
        </p:nvSpPr>
        <p:spPr>
          <a:xfrm>
            <a:off x="132644" y="3633610"/>
            <a:ext cx="8382000" cy="1147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Next slide: comparison of waveform with different transfer functions. Please note the difference of the waveform when the phase response is different.</a:t>
            </a:r>
          </a:p>
        </p:txBody>
      </p:sp>
    </p:spTree>
    <p:extLst>
      <p:ext uri="{BB962C8B-B14F-4D97-AF65-F5344CB8AC3E}">
        <p14:creationId xmlns:p14="http://schemas.microsoft.com/office/powerpoint/2010/main" val="15437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0B2539B-2A15-4763-986E-5BCF6587E63B}"/>
              </a:ext>
            </a:extLst>
          </p:cNvPr>
          <p:cNvSpPr txBox="1">
            <a:spLocks/>
          </p:cNvSpPr>
          <p:nvPr/>
        </p:nvSpPr>
        <p:spPr>
          <a:xfrm>
            <a:off x="-3542" y="0"/>
            <a:ext cx="1527542" cy="209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Loudspeaker Correction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F6B16BF-A9AF-44CB-8519-4DDE6C6F4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8111"/>
            <a:ext cx="8458200" cy="4856055"/>
          </a:xfrm>
          <a:prstGeom prst="rect">
            <a:avLst/>
          </a:prstGeom>
        </p:spPr>
      </p:pic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61F25F5-5379-4213-B6D3-4F31F51A0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" y="1272147"/>
            <a:ext cx="3015157" cy="650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DFBC22-0621-4325-BFDB-37FDBDED20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" y="582072"/>
            <a:ext cx="3015157" cy="658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9DDD8-8859-424C-A947-3DC0B2365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" y="1954375"/>
            <a:ext cx="3015157" cy="658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3C29F-3086-4A2B-8B22-9C0EC453F1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6" y="2668502"/>
            <a:ext cx="3015153" cy="658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3573B0-A52C-4C51-8EFE-745B69AA9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6" y="3355053"/>
            <a:ext cx="3015153" cy="658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342316-783B-4983-91C8-F4D79AFF6B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8" y="4052556"/>
            <a:ext cx="3015148" cy="6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84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3342A28-A723-4218-8D1B-898AD15F619D}"/>
              </a:ext>
            </a:extLst>
          </p:cNvPr>
          <p:cNvSpPr txBox="1">
            <a:spLocks/>
          </p:cNvSpPr>
          <p:nvPr/>
        </p:nvSpPr>
        <p:spPr>
          <a:xfrm>
            <a:off x="1066800" y="1047750"/>
            <a:ext cx="70104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Please use Headphones!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Click on the loudspeaker icons to play the sound.</a:t>
            </a:r>
          </a:p>
          <a:p>
            <a:pPr algn="ctr"/>
            <a:r>
              <a:rPr lang="en-US" i="1" dirty="0"/>
              <a:t>PDF: Use Adobe Reader</a:t>
            </a:r>
            <a:br>
              <a:rPr lang="en-US" i="1" dirty="0"/>
            </a:br>
            <a:r>
              <a:rPr lang="en-US" i="1" dirty="0"/>
              <a:t>PPSX: Requires Office 2016 or newer</a:t>
            </a:r>
          </a:p>
        </p:txBody>
      </p:sp>
    </p:spTree>
    <p:extLst>
      <p:ext uri="{BB962C8B-B14F-4D97-AF65-F5344CB8AC3E}">
        <p14:creationId xmlns:p14="http://schemas.microsoft.com/office/powerpoint/2010/main" val="40633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0B2539B-2A15-4763-986E-5BCF6587E63B}"/>
              </a:ext>
            </a:extLst>
          </p:cNvPr>
          <p:cNvSpPr txBox="1">
            <a:spLocks/>
          </p:cNvSpPr>
          <p:nvPr/>
        </p:nvSpPr>
        <p:spPr>
          <a:xfrm>
            <a:off x="-3542" y="0"/>
            <a:ext cx="1527542" cy="209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Loudspeaker Correction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A5DF18E-007C-448A-831F-51C498AC112D}"/>
              </a:ext>
            </a:extLst>
          </p:cNvPr>
          <p:cNvSpPr txBox="1">
            <a:spLocks/>
          </p:cNvSpPr>
          <p:nvPr/>
        </p:nvSpPr>
        <p:spPr>
          <a:xfrm>
            <a:off x="1066800" y="666750"/>
            <a:ext cx="70104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Listening 1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Original Response</a:t>
            </a:r>
          </a:p>
          <a:p>
            <a:pPr algn="ctr"/>
            <a:r>
              <a:rPr lang="en-US" dirty="0"/>
              <a:t>vs</a:t>
            </a:r>
          </a:p>
          <a:p>
            <a:pPr algn="ctr"/>
            <a:r>
              <a:rPr lang="en-US" b="0" dirty="0"/>
              <a:t>Flat magnitude &amp; phase</a:t>
            </a:r>
          </a:p>
          <a:p>
            <a:pPr algn="ctr"/>
            <a:r>
              <a:rPr lang="en-US" dirty="0"/>
              <a:t>vs</a:t>
            </a:r>
          </a:p>
          <a:p>
            <a:pPr algn="ctr"/>
            <a:r>
              <a:rPr lang="en-US" b="0" dirty="0"/>
              <a:t>Flat magnitude only</a:t>
            </a:r>
          </a:p>
        </p:txBody>
      </p:sp>
    </p:spTree>
    <p:extLst>
      <p:ext uri="{BB962C8B-B14F-4D97-AF65-F5344CB8AC3E}">
        <p14:creationId xmlns:p14="http://schemas.microsoft.com/office/powerpoint/2010/main" val="33230634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559</Words>
  <Application>Microsoft Office PowerPoint</Application>
  <PresentationFormat>On-screen Show (16:9)</PresentationFormat>
  <Paragraphs>76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Bradley Hand ITC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Tweaking Phase Response with FIR Filters</dc:title>
  <dc:creator>Hadi Sumoro – www.HXAudioLab.com</dc:creator>
  <cp:keywords>Loudspeaker;Speaker;HX Audio Lab;Hadi Sumoro;EQ;Equalizer;FIR filter;FIR;Filter Hose;Acoustics;Akustik;Audio;Audio Measurement;Audio Engineering;Audio Engineer;Recording;Mixing;Mastering;High-end;Audiophile;Spiker;Tata Suara;Indonesia;Phase Response;Phase;Auditory;Ear;Sound System</cp:keywords>
  <cp:lastModifiedBy>Hadi Sumoro</cp:lastModifiedBy>
  <cp:revision>107</cp:revision>
  <dcterms:created xsi:type="dcterms:W3CDTF">2012-08-16T21:50:18Z</dcterms:created>
  <dcterms:modified xsi:type="dcterms:W3CDTF">2024-02-04T04:11:27Z</dcterms:modified>
</cp:coreProperties>
</file>